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8" r:id="rId1"/>
  </p:sldMasterIdLst>
  <p:notesMasterIdLst>
    <p:notesMasterId r:id="rId26"/>
  </p:notesMasterIdLst>
  <p:sldIdLst>
    <p:sldId id="256" r:id="rId2"/>
    <p:sldId id="372" r:id="rId3"/>
    <p:sldId id="370" r:id="rId4"/>
    <p:sldId id="373" r:id="rId5"/>
    <p:sldId id="382" r:id="rId6"/>
    <p:sldId id="379" r:id="rId7"/>
    <p:sldId id="385" r:id="rId8"/>
    <p:sldId id="376" r:id="rId9"/>
    <p:sldId id="386" r:id="rId10"/>
    <p:sldId id="388" r:id="rId11"/>
    <p:sldId id="387" r:id="rId12"/>
    <p:sldId id="390" r:id="rId13"/>
    <p:sldId id="380" r:id="rId14"/>
    <p:sldId id="389" r:id="rId15"/>
    <p:sldId id="391" r:id="rId16"/>
    <p:sldId id="392" r:id="rId17"/>
    <p:sldId id="374" r:id="rId18"/>
    <p:sldId id="384" r:id="rId19"/>
    <p:sldId id="394" r:id="rId20"/>
    <p:sldId id="395" r:id="rId21"/>
    <p:sldId id="377" r:id="rId22"/>
    <p:sldId id="396" r:id="rId23"/>
    <p:sldId id="397" r:id="rId24"/>
    <p:sldId id="39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372"/>
            <p14:sldId id="370"/>
            <p14:sldId id="373"/>
            <p14:sldId id="382"/>
            <p14:sldId id="379"/>
            <p14:sldId id="385"/>
            <p14:sldId id="376"/>
            <p14:sldId id="386"/>
            <p14:sldId id="388"/>
            <p14:sldId id="387"/>
            <p14:sldId id="390"/>
            <p14:sldId id="380"/>
            <p14:sldId id="389"/>
            <p14:sldId id="391"/>
            <p14:sldId id="392"/>
            <p14:sldId id="374"/>
            <p14:sldId id="384"/>
            <p14:sldId id="394"/>
            <p14:sldId id="395"/>
            <p14:sldId id="377"/>
            <p14:sldId id="396"/>
            <p14:sldId id="397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19/05/2024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6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7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3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0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3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80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4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5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2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6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C1E1FAD-7351-4908-963A-08EA8E4AB7A0}" type="datetimeFigureOut">
              <a:rPr lang="en-US" smtClean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8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3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1" r:id="rId3"/>
    <p:sldLayoutId id="2147484402" r:id="rId4"/>
    <p:sldLayoutId id="2147484403" r:id="rId5"/>
    <p:sldLayoutId id="2147484404" r:id="rId6"/>
    <p:sldLayoutId id="2147484405" r:id="rId7"/>
    <p:sldLayoutId id="2147484406" r:id="rId8"/>
    <p:sldLayoutId id="2147484407" r:id="rId9"/>
    <p:sldLayoutId id="2147484408" r:id="rId10"/>
    <p:sldLayoutId id="2147484409" r:id="rId11"/>
    <p:sldLayoutId id="214748441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xelfridge.digital/what-are-affordances-and-why-do-they-matt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wsofux.com/fittss-law/" TargetMode="External"/><Relationship Id="rId4" Type="http://schemas.openxmlformats.org/officeDocument/2006/relationships/hyperlink" Target="https://www.nngroup.com/articles/fitts-law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.cpsc.ucalgary.ca/wp-content/uploads/2018/08/tiago-article.pdf" TargetMode="External"/><Relationship Id="rId5" Type="http://schemas.openxmlformats.org/officeDocument/2006/relationships/hyperlink" Target="https://www.tandfonline.com/doi/abs/10.1080/01449290310001592587" TargetMode="External"/><Relationship Id="rId4" Type="http://schemas.openxmlformats.org/officeDocument/2006/relationships/hyperlink" Target="https://dl.acm.org/doi/pdf/10.1145/301153.30116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ker.com/list/confusing-road-signs/nathandavids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2C9B-C7BC-DE5C-44B7-2E721B1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7" y="1785119"/>
            <a:ext cx="3084844" cy="2103875"/>
          </a:xfrm>
        </p:spPr>
        <p:txBody>
          <a:bodyPr>
            <a:normAutofit fontScale="90000"/>
          </a:bodyPr>
          <a:lstStyle/>
          <a:p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 falsă</a:t>
            </a: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Aparent accesibilitate cognitivă, dar poate fi incompletă, cu greșeli sau poate deruta</a:t>
            </a:r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3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4DF-6256-A20B-4244-CA52120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5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23308-C936-4C2C-B3D9-B34ED5017D91}"/>
              </a:ext>
            </a:extLst>
          </p:cNvPr>
          <p:cNvSpPr txBox="1"/>
          <p:nvPr/>
        </p:nvSpPr>
        <p:spPr>
          <a:xfrm>
            <a:off x="4765603" y="2891039"/>
            <a:ext cx="664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- - - - - - - - - - - - - - - - - - - - -  Nu îndoiți - - - - - - - - - - - - - - - - - - - - - - -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11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2C9B-C7BC-DE5C-44B7-2E721B1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7" y="1785119"/>
            <a:ext cx="3084844" cy="2103875"/>
          </a:xfrm>
        </p:spPr>
        <p:txBody>
          <a:bodyPr>
            <a:normAutofit fontScale="90000"/>
          </a:bodyPr>
          <a:lstStyle/>
          <a:p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 falsă</a:t>
            </a: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Aparent accesibilitate cognitivă, dar poate fi incompletă, cu greșeli sau poate deruta</a:t>
            </a:r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3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4DF-6256-A20B-4244-CA52120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5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B4A33-E0E4-B1AF-EBB1-2E77FE87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76" y="3318619"/>
            <a:ext cx="5279847" cy="3292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40522-0395-91AB-921F-065070E1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30" y="0"/>
            <a:ext cx="5797594" cy="32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24499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fizică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128" y="1625600"/>
            <a:ext cx="7086600" cy="5064760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Un element care ajută utilizatorii să efectueze acțiuni fizice (efective): click, atingere, gest, mutarea unui obiect, etc.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Este legată de acțiuni fizice reale și de obiecte fizice reale.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Include aspecte fizice, considerarea unor eventuale dizabilități, factori umani și ergonomici, depinde de convenții (cognitiv). 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E60CC8-A7B1-2038-D427-E679093D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45" y="2406529"/>
            <a:ext cx="4059493" cy="2044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5BD91E-7AB6-0454-CEA7-B1EFE0CE0928}"/>
              </a:ext>
            </a:extLst>
          </p:cNvPr>
          <p:cNvSpPr txBox="1"/>
          <p:nvPr/>
        </p:nvSpPr>
        <p:spPr>
          <a:xfrm>
            <a:off x="929390" y="4451471"/>
            <a:ext cx="185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Sursa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7025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fizică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727200"/>
            <a:ext cx="7086600" cy="4682836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Un element care ajută utilizatorii să efectueze acțiuni fizice (efective): click, atingere, gest, mutarea unui obiect, etc.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Este legată de acțiuni fizice reale și de obiecte fizice reale.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Include aspecte fizice, considerarea unor eventuale dizabilități, factori umani și ergonomici, depinde de convenții (cognitiv). </a:t>
            </a:r>
          </a:p>
          <a:p>
            <a:pPr>
              <a:spcAft>
                <a:spcPts val="600"/>
              </a:spcAft>
            </a:pP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Rol principal pentru utilizatorii experimentați (de exemplu combinații de taste), viteză/rapiditate.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F1E60CC8-A7B1-2038-D427-E679093D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9" y="2221186"/>
            <a:ext cx="3218825" cy="24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01122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fizică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625600"/>
            <a:ext cx="7086600" cy="5064760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Un element care ajută utilizatorii să efectueze acțiuni fizice (efective): click, atingere, gest, mutarea unui obiect, etc.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Este legată de acțiuni fizice reale și de obiecte fizice reale.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Include aspecte fizice, considerarea unor eventuale dizabilități, factori umani și ergonomici, depinde de convenții (cognitiv).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Rol principal pentru utilizatorii experimentați (de exemplu combinații de taste), viteză/rapiditate.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Caracteristici adecvate pentru accesibilitatea fizică inclusiv în cazul elementelor de interfață grafică (de exemplu butoane – dimensiune).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D38E0-9901-D9F4-83BB-99EF1BD6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9" y="494548"/>
            <a:ext cx="2988981" cy="40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fizică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625600"/>
            <a:ext cx="7086600" cy="5064760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E2244-DAD1-B85E-6A8F-349AF50F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49" y="2417988"/>
            <a:ext cx="4167702" cy="2814412"/>
          </a:xfrm>
          <a:prstGeom prst="rect">
            <a:avLst/>
          </a:prstGeom>
        </p:spPr>
      </p:pic>
      <p:pic>
        <p:nvPicPr>
          <p:cNvPr id="8" name="Picture 7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226A7290-856C-4742-9A0A-D400A2437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18" y="2324447"/>
            <a:ext cx="3530018" cy="34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5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A8825D-A74C-5EC5-040B-527F4D22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r="19083"/>
          <a:stretch/>
        </p:blipFill>
        <p:spPr>
          <a:xfrm>
            <a:off x="7612452" y="585241"/>
            <a:ext cx="4394669" cy="5687518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727EDC-DF4A-652E-637E-577C77DE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16" y="725055"/>
            <a:ext cx="5260680" cy="683490"/>
          </a:xfrm>
        </p:spPr>
        <p:txBody>
          <a:bodyPr>
            <a:normAutofit fontScale="90000"/>
          </a:bodyPr>
          <a:lstStyle/>
          <a:p>
            <a:pPr algn="l"/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Legea lui Fitts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4F22-93AA-8A9C-CBD2-4BED7E90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678899"/>
            <a:ext cx="6422350" cy="411230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Face referire la mișcarea fizică în timpul unei interacțiuni (mișcarea cursorului, funcții de tip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drag and drop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orice deplasare de la o poziție inițială la una finală).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Formulă empirică care prezice performanța utilizatorului bazată pe distanțe între obiecte, dimensiune, apropiere. Timpul pentru mișcare este proporțional cu log</a:t>
            </a:r>
            <a:r>
              <a:rPr lang="ro-RO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 (D=distanța) și invers proporțional cu log</a:t>
            </a:r>
            <a:r>
              <a:rPr lang="ro-RO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 (w=lățimea obiectului țintă, măsurată de-a lungul axei de deplasare).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Referințe: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https://www.nngroup.com/articles/fitts-law/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v.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https://lawsofux.com/fittss-law/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1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569393" cy="4938361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senzorială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15A64-68B7-C444-E8E7-705DD7768A33}"/>
              </a:ext>
            </a:extLst>
          </p:cNvPr>
          <p:cNvSpPr txBox="1"/>
          <p:nvPr/>
        </p:nvSpPr>
        <p:spPr>
          <a:xfrm>
            <a:off x="4650252" y="1543987"/>
            <a:ext cx="63825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un element care ajută utilizatorii să interacționeze cu un sistem / produs folosind capacitățile senzoriale (auz, văz, etc.). De exemplu: </a:t>
            </a:r>
            <a:r>
              <a:rPr lang="ro-R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dimensiunea unui 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Susține alte accesibilități (cognitive, fizice, emoționale).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 vizibilitate, capacitatea de a nota, auzi, discerne, acționa; lizibilitate,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Uneori este legată de dispozitive, butoane,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Necesare: dimensiuni adecvate, culori, contrast, etc. </a:t>
            </a: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83D57E-7962-A1AE-CAB1-7FA82F79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4" y="5737506"/>
            <a:ext cx="4666062" cy="6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11282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569393" cy="4938361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senzorială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76047-EBA7-AAF2-A268-39A0C87B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080" y="1797366"/>
            <a:ext cx="6575678" cy="3699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FF1E7B-71A2-4D19-4E2F-BDC15B831DB1}"/>
              </a:ext>
            </a:extLst>
          </p:cNvPr>
          <p:cNvSpPr txBox="1"/>
          <p:nvPr/>
        </p:nvSpPr>
        <p:spPr>
          <a:xfrm>
            <a:off x="9364910" y="5220331"/>
            <a:ext cx="1376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2"/>
                </a:solidFill>
              </a:rPr>
              <a:t>Obxtravel.com</a:t>
            </a:r>
            <a:endParaRPr lang="en-GB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562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2" y="1186490"/>
            <a:ext cx="3569393" cy="2111823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funcțională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15A64-68B7-C444-E8E7-705DD7768A33}"/>
              </a:ext>
            </a:extLst>
          </p:cNvPr>
          <p:cNvSpPr txBox="1"/>
          <p:nvPr/>
        </p:nvSpPr>
        <p:spPr>
          <a:xfrm>
            <a:off x="4650252" y="1543987"/>
            <a:ext cx="638251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 care contribuie la folosirea sistemului pentru a efectua o sarcină/o acțiune (utilitate).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Leagă utilizabilitatea de utilitate. Ajută utilizatorii.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Determină utilizatorii să efectueze acțiuni fizice. </a:t>
            </a: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5F688-B71A-BF2D-5566-B664DDDE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249" y="3916597"/>
            <a:ext cx="1876756" cy="256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27A5C-A5FC-1E37-D2F3-73CE1B8A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99" y="4519516"/>
            <a:ext cx="2275473" cy="13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55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9738" b="18787"/>
          <a:stretch/>
        </p:blipFill>
        <p:spPr>
          <a:xfrm rot="43200000">
            <a:off x="20" y="-6647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654" y="1408175"/>
            <a:ext cx="10058400" cy="29352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</a:t>
            </a:r>
            <a:r>
              <a:rPr lang="en-GB" sz="6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</a:t>
            </a:r>
            <a:r>
              <a:rPr lang="en-GB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o-RO" sz="6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affordance</a:t>
            </a:r>
            <a:r>
              <a:rPr lang="ro-RO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în </a:t>
            </a:r>
            <a:r>
              <a:rPr lang="ro-RO" sz="6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UX/UI design</a:t>
            </a:r>
            <a:r>
              <a:rPr lang="en-US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8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569393" cy="4938361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emoțională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15A64-68B7-C444-E8E7-705DD7768A33}"/>
              </a:ext>
            </a:extLst>
          </p:cNvPr>
          <p:cNvSpPr txBox="1"/>
          <p:nvPr/>
        </p:nvSpPr>
        <p:spPr>
          <a:xfrm>
            <a:off x="4534423" y="955642"/>
            <a:ext cx="63825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 care adaugă un aspect emoțional, ajutând utilizatorii să realizeze o conexiune emoțională.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Caracteristici ale impactului emoțional, dat de aspecte estetice, bucuria utilizării, noutate,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design care contribuie la realizarea unei conexiuni emoționale cu utilizatorul.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Legată și de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meaningfulness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utilizatorii adoptă un dispozitiv sau o aplicație ca o parte a stilului de viață.</a:t>
            </a: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2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Diversele tipuri de accesibilitate – rol comun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474347"/>
            <a:ext cx="7086600" cy="5216013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Mesaj de feedback care are text clar, dar nu este vizibil sau are font mic (cognitiv+/senzorial-)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Mecanism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drag and drop 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puternic (fizic+/funcțional+/cognitiv-).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Buton gri nefuncțional ......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54295-BC51-A2C0-5BAF-6ABB8EFD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1" y="4672396"/>
            <a:ext cx="5210055" cy="9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7821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Diversele tipuri de accesibilitate – rol comun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474347"/>
            <a:ext cx="7086600" cy="5216013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Mesaj de feedback ignorat (cognitiv+/senzorial-/design-).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Mecanism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drag and drop 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puternic (fizic+/funcțional+/cognitiv-).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Buton gri nefuncțional ......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54295-BC51-A2C0-5BAF-6ABB8EFD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33" y="4543087"/>
            <a:ext cx="5210055" cy="9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0544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>
                <a:solidFill>
                  <a:schemeClr val="tx1">
                    <a:lumMod val="85000"/>
                    <a:lumOff val="15000"/>
                  </a:schemeClr>
                </a:solidFill>
              </a:rPr>
              <a:t>Diversele tipuri de accesibilitate – rol comun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671D85-9373-3590-DAA0-69AA25DC2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186206"/>
            <a:ext cx="10916463" cy="305660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64524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EFA8825D-A74C-5EC5-040B-527F4D22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2" r="35381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727EDC-DF4A-652E-637E-577C77DE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16" y="725055"/>
            <a:ext cx="5260680" cy="683490"/>
          </a:xfrm>
        </p:spPr>
        <p:txBody>
          <a:bodyPr>
            <a:normAutofit fontScale="90000"/>
          </a:bodyPr>
          <a:lstStyle/>
          <a:p>
            <a:pPr algn="l"/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Articole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4F22-93AA-8A9C-CBD2-4BED7E90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6422350" cy="3124201"/>
          </a:xfrm>
        </p:spPr>
        <p:txBody>
          <a:bodyPr>
            <a:normAutofit/>
          </a:bodyPr>
          <a:lstStyle/>
          <a:p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https://dl.acm.org/doi/pdf/10.1145/301153.301168</a:t>
            </a:r>
            <a:endParaRPr lang="ro-R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dirty="0">
                <a:hlinkClick r:id="rId5"/>
              </a:rPr>
              <a:t>https://www.tandfonline.com/doi/abs/10.1080/01449290310001592587</a:t>
            </a:r>
            <a:r>
              <a:rPr lang="ro-RO" dirty="0"/>
              <a:t> </a:t>
            </a:r>
          </a:p>
          <a:p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6"/>
            </a:endParaRPr>
          </a:p>
          <a:p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FBAD-B7CC-5FD3-96AD-6D37CAC2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656168"/>
            <a:ext cx="7786254" cy="821264"/>
          </a:xfrm>
        </p:spPr>
        <p:txBody>
          <a:bodyPr>
            <a:normAutofit/>
          </a:bodyPr>
          <a:lstStyle/>
          <a:p>
            <a:r>
              <a:rPr lang="en-GB" sz="4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</a:t>
            </a:r>
            <a:r>
              <a:rPr lang="en-GB" sz="4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4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</a:t>
            </a:r>
            <a:endParaRPr lang="en-GB" sz="4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F91F-E1D9-DCE2-2301-E91E26347A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055" y="1939637"/>
            <a:ext cx="10187709" cy="3851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Noțiunea de accesibilitate (</a:t>
            </a:r>
            <a:r>
              <a:rPr lang="ro-RO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affordance</a:t>
            </a: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element de </a:t>
            </a:r>
            <a:r>
              <a:rPr lang="ro-RO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care ajută utilizatorii să efectueze o acțiune.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Conceptul este fundamental: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baza liniilor directoare pentru </a:t>
            </a:r>
            <a:r>
              <a:rPr lang="ro-RO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design</a:t>
            </a:r>
            <a:endPara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baza problemelor identificate în evaluare.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7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2" y="436759"/>
            <a:ext cx="8442450" cy="1091045"/>
          </a:xfrm>
        </p:spPr>
        <p:txBody>
          <a:bodyPr>
            <a:normAutofit/>
          </a:bodyPr>
          <a:lstStyle/>
          <a:p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Tipuri de accesibilitate</a:t>
            </a: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E38B7E-AA60-04D1-711F-7C6A0FF8E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6238"/>
            <a:ext cx="7067690" cy="47752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F6CD3-547A-E34D-BFBC-C80080916324}"/>
              </a:ext>
            </a:extLst>
          </p:cNvPr>
          <p:cNvSpPr txBox="1"/>
          <p:nvPr/>
        </p:nvSpPr>
        <p:spPr>
          <a:xfrm>
            <a:off x="4876801" y="6467236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Sursa: Hartson și Pyla, 2019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ED3FC-7031-48AD-14D0-8A8F9513F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90" y="188039"/>
            <a:ext cx="5124310" cy="60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94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FBAD-B7CC-5FD3-96AD-6D37CAC2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656168"/>
            <a:ext cx="7786254" cy="821264"/>
          </a:xfrm>
        </p:spPr>
        <p:txBody>
          <a:bodyPr>
            <a:normAutofit/>
          </a:bodyPr>
          <a:lstStyle/>
          <a:p>
            <a:r>
              <a:rPr lang="ro-RO" sz="4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</a:t>
            </a:r>
            <a:endParaRPr lang="en-GB" sz="4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F91F-E1D9-DCE2-2301-E91E26347A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055" y="1939637"/>
            <a:ext cx="10187709" cy="3851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Ajută utilizatorii să decidă, învețe, memoreze, înțeleagă, cunoască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Printre cele mai importante caracteristici ale </a:t>
            </a:r>
            <a:r>
              <a:rPr lang="ro-RO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Relevante pentru utilizatori mai puțin experimentați, pentru utilizatori care au nevoie de ajutor pentru înțelegere/învățare.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Furnizează utilizatorilor cunoștințe/informații prin </a:t>
            </a:r>
            <a:r>
              <a:rPr lang="ro-RO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design. </a:t>
            </a:r>
            <a:endPara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icture containing keyboard, electronics, different, several&#10;&#10;Description automatically generated">
            <a:extLst>
              <a:ext uri="{FF2B5EF4-FFF2-40B4-BE49-F238E27FC236}">
                <a16:creationId xmlns:a16="http://schemas.microsoft.com/office/drawing/2014/main" id="{DD3C2556-867F-C7EC-2D28-860531BB8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29" y="5106219"/>
            <a:ext cx="2703229" cy="10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7F34C-E5DE-7C65-32D3-252A3C20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639" y="4367101"/>
            <a:ext cx="2773215" cy="3741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400" dirty="0" err="1">
                <a:solidFill>
                  <a:schemeClr val="tx1"/>
                </a:solidFill>
              </a:rPr>
              <a:t>Sursa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ro-RO" sz="1400" dirty="0">
                <a:solidFill>
                  <a:schemeClr val="tx1"/>
                </a:solidFill>
              </a:rPr>
              <a:t>tehnotrafic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r>
              <a:rPr lang="en-US" sz="1400" dirty="0" err="1">
                <a:solidFill>
                  <a:schemeClr val="tx1"/>
                </a:solidFill>
              </a:rPr>
              <a:t>ro</a:t>
            </a:r>
            <a:r>
              <a:rPr lang="en-US" sz="1400" dirty="0">
                <a:solidFill>
                  <a:schemeClr val="tx1"/>
                </a:solidFill>
              </a:rPr>
              <a:t>, dreamstime.com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2A046-173C-F2CC-9124-315824A9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405" y="1053007"/>
            <a:ext cx="5131653" cy="30661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0DA93E-5C76-A0D2-8FA3-FD0B075F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58" y="681905"/>
            <a:ext cx="4082420" cy="360273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68620-8079-481E-6597-34A6B7CCA682}"/>
              </a:ext>
            </a:extLst>
          </p:cNvPr>
          <p:cNvSpPr txBox="1"/>
          <p:nvPr/>
        </p:nvSpPr>
        <p:spPr>
          <a:xfrm>
            <a:off x="286327" y="5406480"/>
            <a:ext cx="11259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Accesibilitatea cognitivă – depinde de convenții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774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FBAD-B7CC-5FD3-96AD-6D37CAC2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656168"/>
            <a:ext cx="7786254" cy="821264"/>
          </a:xfrm>
        </p:spPr>
        <p:txBody>
          <a:bodyPr>
            <a:normAutofit/>
          </a:bodyPr>
          <a:lstStyle/>
          <a:p>
            <a:r>
              <a:rPr lang="ro-RO" sz="4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</a:t>
            </a:r>
            <a:endParaRPr lang="en-GB" sz="4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F91F-E1D9-DCE2-2301-E91E26347A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055" y="1939637"/>
            <a:ext cx="8454505" cy="385156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Utilizarea unor cuvinte clare și simboluri precise pentru comunicare (mesaj de eroare, eticheta unui buton/unei taste). Utilizatorii pot anticipa consecința utilizării lor. 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Oferă utilizatorilor un punct de pornire.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Poate aminti utilizatorilor să completeze o sarcină.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BBC0B-4687-8D9C-8A1F-5B57CDBF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028" y="1872907"/>
            <a:ext cx="2186095" cy="64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097FF-B423-F06C-4894-ACF5891B0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280" y="2578763"/>
            <a:ext cx="1832885" cy="649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00F23-B183-0232-CFAD-7088EB1C4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162" y="3621312"/>
            <a:ext cx="2057138" cy="1031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37EBC5-2E0E-30E4-CC5F-9B6434E1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5205" y="5046653"/>
            <a:ext cx="2186095" cy="12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65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2C9B-C7BC-DE5C-44B7-2E721B1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7" y="1785119"/>
            <a:ext cx="3084844" cy="2103875"/>
          </a:xfrm>
        </p:spPr>
        <p:txBody>
          <a:bodyPr>
            <a:normAutofit fontScale="90000"/>
          </a:bodyPr>
          <a:lstStyle/>
          <a:p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 falsă</a:t>
            </a: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Aparent accesibilitate cognitivă, dar poate fi incompletă, cu greșeli sau poate deruta</a:t>
            </a:r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3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4DF-6256-A20B-4244-CA52120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5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FBE27E0-96EB-E0B9-366D-0CB4F764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7" b="7387"/>
          <a:stretch/>
        </p:blipFill>
        <p:spPr>
          <a:xfrm>
            <a:off x="4658949" y="640079"/>
            <a:ext cx="6780690" cy="57330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A91507-56C5-0FE3-CE64-60CB8E8F72AF}"/>
              </a:ext>
            </a:extLst>
          </p:cNvPr>
          <p:cNvSpPr txBox="1"/>
          <p:nvPr/>
        </p:nvSpPr>
        <p:spPr>
          <a:xfrm>
            <a:off x="7935459" y="6391100"/>
            <a:ext cx="92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Sursa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2C9B-C7BC-DE5C-44B7-2E721B1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7" y="1785119"/>
            <a:ext cx="3084844" cy="2103875"/>
          </a:xfrm>
        </p:spPr>
        <p:txBody>
          <a:bodyPr>
            <a:normAutofit fontScale="90000"/>
          </a:bodyPr>
          <a:lstStyle/>
          <a:p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 falsă</a:t>
            </a: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Aparent accesibilitate cognitivă, dar poate fi incompletă, cu greșeli sau poate deruta</a:t>
            </a:r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3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4DF-6256-A20B-4244-CA52120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5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91507-56C5-0FE3-CE64-60CB8E8F72AF}"/>
              </a:ext>
            </a:extLst>
          </p:cNvPr>
          <p:cNvSpPr txBox="1"/>
          <p:nvPr/>
        </p:nvSpPr>
        <p:spPr>
          <a:xfrm>
            <a:off x="7661139" y="6414944"/>
            <a:ext cx="233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mirageSigns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CE534-220A-937A-1F5F-E583EB6E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847" y="275196"/>
            <a:ext cx="4553585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6622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15293D4D15E14792C01B7E44673E5E" ma:contentTypeVersion="4" ma:contentTypeDescription="Create a new document." ma:contentTypeScope="" ma:versionID="37ea4191f3194631469a0f75c4b18dde">
  <xsd:schema xmlns:xsd="http://www.w3.org/2001/XMLSchema" xmlns:xs="http://www.w3.org/2001/XMLSchema" xmlns:p="http://schemas.microsoft.com/office/2006/metadata/properties" xmlns:ns2="6ea603f4-8a4c-4125-8c3d-c3b4140172b4" targetNamespace="http://schemas.microsoft.com/office/2006/metadata/properties" ma:root="true" ma:fieldsID="8b48946b341a9e90e791dd9a4ba5b9ff" ns2:_="">
    <xsd:import namespace="6ea603f4-8a4c-4125-8c3d-c3b414017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603f4-8a4c-4125-8c3d-c3b414017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917ECF-1CEA-4138-AA8F-54E8F73BB54E}"/>
</file>

<file path=customXml/itemProps2.xml><?xml version="1.0" encoding="utf-8"?>
<ds:datastoreItem xmlns:ds="http://schemas.openxmlformats.org/officeDocument/2006/customXml" ds:itemID="{A7690375-D2B8-4A22-8C2E-459CE9C9FEC7}"/>
</file>

<file path=customXml/itemProps3.xml><?xml version="1.0" encoding="utf-8"?>
<ds:datastoreItem xmlns:ds="http://schemas.openxmlformats.org/officeDocument/2006/customXml" ds:itemID="{2B6DE70B-CFE6-4790-8692-DB670972CFE5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10212</TotalTime>
  <Words>996</Words>
  <Application>Microsoft Office PowerPoint</Application>
  <PresentationFormat>Widescreen</PresentationFormat>
  <Paragraphs>105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Tahoma</vt:lpstr>
      <vt:lpstr>Retrospect</vt:lpstr>
      <vt:lpstr>Experiența de utilizare și interacțiunea cu utilizatorul UX/UI Design</vt:lpstr>
      <vt:lpstr>8. Accesibilitate (affordance) în UX/UI design. </vt:lpstr>
      <vt:lpstr>Despre accesibilitate</vt:lpstr>
      <vt:lpstr>Tipuri de accesibilitate</vt:lpstr>
      <vt:lpstr>Accesibilitate cognitivă</vt:lpstr>
      <vt:lpstr>Sursa: tehnotrafic.ro, dreamstime.com</vt:lpstr>
      <vt:lpstr>Accesibilitate cognitivă</vt:lpstr>
      <vt:lpstr>Accesibilitate cognitivă falsă  Aparent accesibilitate cognitivă, dar poate fi incompletă, cu greșeli sau poate deruta.</vt:lpstr>
      <vt:lpstr>Accesibilitate cognitivă falsă  Aparent accesibilitate cognitivă, dar poate fi incompletă, cu greșeli sau poate deruta.</vt:lpstr>
      <vt:lpstr>Accesibilitate cognitivă falsă  Aparent accesibilitate cognitivă, dar poate fi incompletă, cu greșeli sau poate deruta.</vt:lpstr>
      <vt:lpstr>Accesibilitate cognitivă falsă  Aparent accesibilitate cognitivă, dar poate fi incompletă, cu greșeli sau poate deruta.</vt:lpstr>
      <vt:lpstr>Accesibilitate fizică</vt:lpstr>
      <vt:lpstr>Accesibilitate fizică</vt:lpstr>
      <vt:lpstr>Accesibilitate fizică</vt:lpstr>
      <vt:lpstr>Accesibilitate fizică</vt:lpstr>
      <vt:lpstr>Legea lui Fitts</vt:lpstr>
      <vt:lpstr>Accesibilitate senzorială</vt:lpstr>
      <vt:lpstr>Accesibilitate senzorială</vt:lpstr>
      <vt:lpstr>Accesibilitate funcțională</vt:lpstr>
      <vt:lpstr>Accesibilitate emoțională</vt:lpstr>
      <vt:lpstr>Diversele tipuri de accesibilitate – rol comun</vt:lpstr>
      <vt:lpstr>Diversele tipuri de accesibilitate – rol comun</vt:lpstr>
      <vt:lpstr>Diversele tipuri de accesibilitate – rol comun</vt:lpstr>
      <vt:lpstr>Articole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551</cp:revision>
  <dcterms:created xsi:type="dcterms:W3CDTF">2023-02-16T13:01:46Z</dcterms:created>
  <dcterms:modified xsi:type="dcterms:W3CDTF">2024-05-19T18:51:29Z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0x0101008A15293D4D15E14792C01B7E44673E5E</vt:lpwstr>
  </property>
</Properties>
</file>